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257" r:id="rId2"/>
    <p:sldId id="929" r:id="rId3"/>
    <p:sldId id="911" r:id="rId4"/>
    <p:sldId id="927" r:id="rId5"/>
    <p:sldId id="295" r:id="rId6"/>
    <p:sldId id="916" r:id="rId7"/>
    <p:sldId id="920" r:id="rId8"/>
    <p:sldId id="918" r:id="rId9"/>
    <p:sldId id="921" r:id="rId10"/>
    <p:sldId id="905" r:id="rId11"/>
    <p:sldId id="922" r:id="rId12"/>
    <p:sldId id="923" r:id="rId13"/>
    <p:sldId id="924" r:id="rId14"/>
    <p:sldId id="925" r:id="rId15"/>
    <p:sldId id="926" r:id="rId16"/>
    <p:sldId id="906" r:id="rId17"/>
    <p:sldId id="912" r:id="rId18"/>
    <p:sldId id="913" r:id="rId19"/>
    <p:sldId id="914" r:id="rId20"/>
    <p:sldId id="891" r:id="rId21"/>
    <p:sldId id="448" r:id="rId22"/>
    <p:sldId id="903" r:id="rId23"/>
    <p:sldId id="904" r:id="rId24"/>
    <p:sldId id="907" r:id="rId25"/>
    <p:sldId id="394" r:id="rId26"/>
    <p:sldId id="892" r:id="rId27"/>
    <p:sldId id="893" r:id="rId28"/>
    <p:sldId id="894" r:id="rId29"/>
    <p:sldId id="895" r:id="rId30"/>
    <p:sldId id="890" r:id="rId31"/>
    <p:sldId id="466" r:id="rId32"/>
    <p:sldId id="915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8" d="100"/>
          <a:sy n="88" d="100"/>
        </p:scale>
        <p:origin x="466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69B929-05F2-4C62-876C-37F14F8AD62E}" type="datetimeFigureOut">
              <a:rPr lang="en-IN" smtClean="0"/>
              <a:t>08-12-2024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9C28B3-1A4D-40A2-A6A3-D7F96F36A60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328533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" name="Google Shape;44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2038F5-FAE5-1C5A-CC62-0C326561F6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6597AE-F1A6-360F-3EEE-B8610CE2FD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BAA214-F901-47A9-7BDA-04009459AF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9FF25-218D-489B-80CB-17C9FB29E637}" type="datetimeFigureOut">
              <a:rPr lang="en-IN" smtClean="0"/>
              <a:t>08-12-2024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2D8D50-59B9-63AD-7650-A6346104BB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972F08-B068-287F-22A6-7105C054B7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519D0B-8978-4C8A-A570-B384989392F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719642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20430-7DBC-E82E-6F91-9A6262150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AF5D40-B366-160C-4170-CCCED26FAC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ACF5CD-CCB6-899F-6832-C98DE8BBC9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9FF25-218D-489B-80CB-17C9FB29E637}" type="datetimeFigureOut">
              <a:rPr lang="en-IN" smtClean="0"/>
              <a:t>08-12-2024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AE8252-3B47-1666-B49C-E65814484E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8121E6-A62A-714B-ADFD-F2DE8E6CB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519D0B-8978-4C8A-A570-B384989392F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834609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7AC1B4A-93EF-9DF0-D7AB-E7A62891228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C46D939-28F2-B2EB-74A9-6F723465D8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1AED07-1918-6588-7428-365608A74E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9FF25-218D-489B-80CB-17C9FB29E637}" type="datetimeFigureOut">
              <a:rPr lang="en-IN" smtClean="0"/>
              <a:t>08-12-2024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2BB0B4-BCEC-16DF-FB72-66F63D4A11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270EA6-6CF3-74E1-AE3B-D98998250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519D0B-8978-4C8A-A570-B384989392F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303204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34434" y="1297218"/>
            <a:ext cx="6735935" cy="4263567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687700" y="2194333"/>
            <a:ext cx="5636000" cy="1909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93495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1849333" y="2577600"/>
            <a:ext cx="8322000" cy="1093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609585" lvl="0" indent="-668850" rtl="0">
              <a:spcBef>
                <a:spcPts val="0"/>
              </a:spcBef>
              <a:spcAft>
                <a:spcPts val="0"/>
              </a:spcAft>
              <a:buSzPts val="4300"/>
              <a:buChar char="•"/>
              <a:defRPr sz="5733"/>
            </a:lvl1pPr>
            <a:lvl2pPr marL="1219170" lvl="1" indent="-668850" rtl="0">
              <a:spcBef>
                <a:spcPts val="0"/>
              </a:spcBef>
              <a:spcAft>
                <a:spcPts val="0"/>
              </a:spcAft>
              <a:buSzPts val="4300"/>
              <a:buChar char="•"/>
              <a:defRPr sz="5733"/>
            </a:lvl2pPr>
            <a:lvl3pPr marL="1828754" lvl="2" indent="-668850" rtl="0">
              <a:spcBef>
                <a:spcPts val="0"/>
              </a:spcBef>
              <a:spcAft>
                <a:spcPts val="0"/>
              </a:spcAft>
              <a:buSzPts val="4300"/>
              <a:buChar char="•"/>
              <a:defRPr sz="5733"/>
            </a:lvl3pPr>
            <a:lvl4pPr marL="2438339" lvl="3" indent="-668850" rtl="0">
              <a:spcBef>
                <a:spcPts val="0"/>
              </a:spcBef>
              <a:spcAft>
                <a:spcPts val="0"/>
              </a:spcAft>
              <a:buSzPts val="4300"/>
              <a:buChar char="•"/>
              <a:defRPr sz="5733"/>
            </a:lvl4pPr>
            <a:lvl5pPr marL="3047924" lvl="4" indent="-668850" rtl="0">
              <a:spcBef>
                <a:spcPts val="0"/>
              </a:spcBef>
              <a:spcAft>
                <a:spcPts val="0"/>
              </a:spcAft>
              <a:buSzPts val="4300"/>
              <a:buChar char="•"/>
              <a:defRPr sz="5733"/>
            </a:lvl5pPr>
            <a:lvl6pPr marL="3657509" lvl="5" indent="-668850" rtl="0">
              <a:spcBef>
                <a:spcPts val="0"/>
              </a:spcBef>
              <a:spcAft>
                <a:spcPts val="0"/>
              </a:spcAft>
              <a:buSzPts val="4300"/>
              <a:buChar char="•"/>
              <a:defRPr sz="5733"/>
            </a:lvl6pPr>
            <a:lvl7pPr marL="4267093" lvl="6" indent="-668850" rtl="0">
              <a:spcBef>
                <a:spcPts val="0"/>
              </a:spcBef>
              <a:spcAft>
                <a:spcPts val="0"/>
              </a:spcAft>
              <a:buSzPts val="4300"/>
              <a:buChar char="•"/>
              <a:defRPr sz="5733"/>
            </a:lvl7pPr>
            <a:lvl8pPr marL="4876678" lvl="7" indent="-668850" rtl="0">
              <a:spcBef>
                <a:spcPts val="0"/>
              </a:spcBef>
              <a:spcAft>
                <a:spcPts val="0"/>
              </a:spcAft>
              <a:buSzPts val="4300"/>
              <a:buChar char="•"/>
              <a:defRPr sz="5733"/>
            </a:lvl8pPr>
            <a:lvl9pPr marL="5486263" lvl="8" indent="-668850">
              <a:spcBef>
                <a:spcPts val="0"/>
              </a:spcBef>
              <a:spcAft>
                <a:spcPts val="0"/>
              </a:spcAft>
              <a:buSzPts val="4300"/>
              <a:buChar char="•"/>
              <a:defRPr sz="5733"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sldNum" idx="12"/>
          </p:nvPr>
        </p:nvSpPr>
        <p:spPr>
          <a:xfrm>
            <a:off x="11205845" y="338735"/>
            <a:ext cx="7316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302130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3FD32-836E-50E0-07C8-D22AA26111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E8194-2A65-7726-4718-AA9814E95D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32E1DD-3564-F3C4-D316-D295BD91D4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9FF25-218D-489B-80CB-17C9FB29E637}" type="datetimeFigureOut">
              <a:rPr lang="en-IN" smtClean="0"/>
              <a:t>08-12-2024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12D06C-F835-BEE6-2A18-8B6CE93B8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52C936-D4AA-3CBE-C26F-767E96C06E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519D0B-8978-4C8A-A570-B384989392F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58632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ECEC3-6FE4-C1FA-4762-854ED3FD51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B379B8-7796-C6C7-39D9-3FE607B6DE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36686B-7AE5-5130-2CB8-9CC16DEC93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9FF25-218D-489B-80CB-17C9FB29E637}" type="datetimeFigureOut">
              <a:rPr lang="en-IN" smtClean="0"/>
              <a:t>08-12-2024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E491EE-9D62-E0F1-F091-57A1EDECAA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D4634B-F18C-D141-CF4E-829BD93378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519D0B-8978-4C8A-A570-B384989392F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968665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F2EAE-A523-3BC8-160B-C0F54DD18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697EFD-64BA-3F34-72DD-0AA75399A1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41E20B-9640-5034-92AA-9FF2EA26BF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446254-F6ED-1478-F16A-2289379C0A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9FF25-218D-489B-80CB-17C9FB29E637}" type="datetimeFigureOut">
              <a:rPr lang="en-IN" smtClean="0"/>
              <a:t>08-12-2024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76472A-FCF3-9EA5-ECEA-44668311FF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BE18B9-9F1E-CF8F-5F73-4291AAEF4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519D0B-8978-4C8A-A570-B384989392F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088505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77EFC8-AC73-A01E-CAD0-E938BBCC6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507F6C-D8BE-90EC-D697-41CC76A9EA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ACE77E-8CC9-B533-7DE6-3C36FD3B39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3BF18CF-6017-3E41-1F14-8358FE8DF64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527A84D-080B-97C9-F7F5-3848092533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18E7C2E-29F4-3423-2939-3EE4E78179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9FF25-218D-489B-80CB-17C9FB29E637}" type="datetimeFigureOut">
              <a:rPr lang="en-IN" smtClean="0"/>
              <a:t>08-12-2024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F9685D4-462D-7237-CC2C-0193A10A00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75E2923-0756-4355-F2AE-13AE5B82FC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519D0B-8978-4C8A-A570-B384989392F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642073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735562-088E-C451-FDC7-AB1134278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CDE9612-F884-C4D2-D7EB-CA6AC6DA49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9FF25-218D-489B-80CB-17C9FB29E637}" type="datetimeFigureOut">
              <a:rPr lang="en-IN" smtClean="0"/>
              <a:t>08-12-2024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798CB1-C20E-7FF7-B84D-584B84014A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DF9303-3773-68FC-A724-0FD6F4670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519D0B-8978-4C8A-A570-B384989392F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768039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10C84B6-E152-4469-AD43-BAE0062C9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9FF25-218D-489B-80CB-17C9FB29E637}" type="datetimeFigureOut">
              <a:rPr lang="en-IN" smtClean="0"/>
              <a:t>08-12-2024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6E1209A-B47A-CB80-4BD9-F2064F2922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3BBC9D-C955-60D7-7E63-C49AA9AC99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519D0B-8978-4C8A-A570-B384989392F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655493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202B6F-C12C-8EC1-72A0-C0F028E28E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466C58-0377-4865-865B-2634C0577A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9DD417-FA20-407D-F624-4C6DA0D917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D37146-C6C6-479A-F7FE-C2D9E1A9E2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9FF25-218D-489B-80CB-17C9FB29E637}" type="datetimeFigureOut">
              <a:rPr lang="en-IN" smtClean="0"/>
              <a:t>08-12-2024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2C27FF-2D71-8E8D-D3D0-7CB8E75F5E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8AE550-B5FD-3607-E933-DAFB9105DB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519D0B-8978-4C8A-A570-B384989392F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442184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9A7CCC-0EF6-9310-D940-2C9C72ED76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C7042F-EA7C-CE4A-DC5A-57EE6DC8BB1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DAB5E3-B0FE-B621-E1DB-90C0B2C6D6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84CE7A-871B-12E4-DA6C-67A1014410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9FF25-218D-489B-80CB-17C9FB29E637}" type="datetimeFigureOut">
              <a:rPr lang="en-IN" smtClean="0"/>
              <a:t>08-12-2024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BAD971-0B7E-7DAC-15A5-CADB372905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3F5930-FA69-1A73-E7E9-FDE3271B8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519D0B-8978-4C8A-A570-B384989392F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398712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DE58CE0-7A13-A344-B2B6-BEA4FCFDE1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15A2DD-80F4-2902-2429-AD7CEF6DF0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A458C1-6ADF-FEA4-57A2-5FC8E7484A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49FF25-218D-489B-80CB-17C9FB29E637}" type="datetimeFigureOut">
              <a:rPr lang="en-IN" smtClean="0"/>
              <a:t>08-12-2024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E0482-C529-716E-DFCD-71D78E1A80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9C9E73-610E-2C9F-5E43-89BBD1564E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519D0B-8978-4C8A-A570-B384989392F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130628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ctrTitle"/>
          </p:nvPr>
        </p:nvSpPr>
        <p:spPr>
          <a:xfrm>
            <a:off x="3687700" y="2194333"/>
            <a:ext cx="5636000" cy="19092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r>
              <a:rPr lang="en-US" dirty="0"/>
              <a:t>AI IN PROD-</a:t>
            </a:r>
            <a:br>
              <a:rPr lang="en-US" dirty="0"/>
            </a:br>
            <a:r>
              <a:rPr lang="en-US" dirty="0"/>
              <a:t>Premalatha T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B1B2BE6-0A45-41B7-B6C7-996E916DE7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368" y="862094"/>
            <a:ext cx="10543264" cy="5133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6353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880126-F98E-7EC4-C5F5-E3B4B76C36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Scenario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413BF8-8CDF-D8CD-D371-22F7928B45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TechTrendz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is a leading retailer specializing in electronics and gadgets. Over the years, the company has accumulated vast amounts of data related to sales, customer behavior, inventory, and marketing campaigns. Let's follow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TechTrendz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through their analytics journey.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926668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CA3229-3B15-368E-191B-A5BFA84E09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Analytics?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CDEF04-E490-7659-7E4D-27A5E4E23C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TechTrendz's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analytics team starts by analyzing sales data from the previous year. </a:t>
            </a:r>
          </a:p>
          <a:p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They create reports and dashboards to visualize key performance indicators (KPIs) such as total revenue, sales by product category, and geographical sales distribution. </a:t>
            </a:r>
          </a:p>
          <a:p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Through descriptive analytics, they gain insights into which products are top sellers, peak sales periods, and popular customer demographics.</a:t>
            </a:r>
            <a:br>
              <a:rPr lang="en-US" dirty="0"/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992254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CA3CD1-833B-BD00-A8FD-81621C6CF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Analytics?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A3319A-7627-EC4B-09C9-DEC0F1240A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After identifying a decline in sales for a particular product line,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TechTrendz's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analysts dive deeper into the data. </a:t>
            </a:r>
          </a:p>
          <a:p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They perform root cause analysis to understand the factors contributing to the decline. </a:t>
            </a:r>
          </a:p>
          <a:p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Through diagnostic analytics, they uncover issues such as pricing competitiveness, insufficient marketing efforts, or changes in consumer preferences, enabling them to formulate corrective actions.</a:t>
            </a:r>
            <a:br>
              <a:rPr lang="en-US" dirty="0"/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283984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ADC167-15A9-BEA0-01D2-5D76E81C43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Analytics?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81E6D5-99E0-ED54-264E-66394CECC1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Armed with insights from descriptive and diagnostic analytics,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TechTrendz's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team leverages predictive analytics to forecast sales for the upcoming quarter. </a:t>
            </a:r>
          </a:p>
          <a:p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By analyzing historical sales trends, seasonality, economic indicators, and market trends, they develop predictive models to anticipate demand for various products. </a:t>
            </a:r>
          </a:p>
          <a:p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These forecasts help the company optimize inventory management, pricing strategies, and resource allocation.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079202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42EDCE-2BD7-D592-CFD0-1942C4D7B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Analytics?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3AC8EE-C3C5-40C3-E739-4D318CA240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With predictive models in place,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TechTrendz's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executives turn to prescriptive analytics to determine the best course of action. </a:t>
            </a:r>
          </a:p>
          <a:p>
            <a:endParaRPr lang="en-US" dirty="0">
              <a:solidFill>
                <a:srgbClr val="0D0D0D"/>
              </a:solidFill>
              <a:latin typeface="Söhne"/>
            </a:endParaRPr>
          </a:p>
          <a:p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Using optimization algorithms, they simulate different scenarios to maximize profitability, minimize costs, or optimize marketing ROI. </a:t>
            </a:r>
          </a:p>
          <a:p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For example, they may use prescriptive analytics to decide on promotional strategies, inventory replenishment schedules, or pricing adjustments, ultimately driving business growth and competitiveness.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22997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CDD85-035E-46B5-9F76-51B3CB6059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002060"/>
                </a:solidFill>
                <a:highlight>
                  <a:srgbClr val="C0C0C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Data Science/Machine Learning</a:t>
            </a:r>
            <a:endParaRPr lang="en-IN" dirty="0">
              <a:solidFill>
                <a:srgbClr val="002060"/>
              </a:solidFill>
              <a:highlight>
                <a:srgbClr val="C0C0C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C32E99EC-7ABC-4B2D-AB27-C19BE0F436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75452" y="1650093"/>
            <a:ext cx="8285752" cy="5034884"/>
          </a:xfrm>
        </p:spPr>
      </p:pic>
    </p:spTree>
    <p:extLst>
      <p:ext uri="{BB962C8B-B14F-4D97-AF65-F5344CB8AC3E}">
        <p14:creationId xmlns:p14="http://schemas.microsoft.com/office/powerpoint/2010/main" val="14832365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D17D6-121D-4C78-9887-F7B2ACF4F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Problem Statement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0142A94-0FF7-9E51-238B-80802A67D0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25712" y="1673965"/>
            <a:ext cx="9455307" cy="4774695"/>
          </a:xfrm>
        </p:spPr>
      </p:pic>
    </p:spTree>
    <p:extLst>
      <p:ext uri="{BB962C8B-B14F-4D97-AF65-F5344CB8AC3E}">
        <p14:creationId xmlns:p14="http://schemas.microsoft.com/office/powerpoint/2010/main" val="8974907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D17D6-121D-4C78-9887-F7B2ACF4F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Analytic Approach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B127459-19BF-28B9-0DD8-9342B34E14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55940" y="1650653"/>
            <a:ext cx="8256664" cy="5034324"/>
          </a:xfrm>
        </p:spPr>
      </p:pic>
    </p:spTree>
    <p:extLst>
      <p:ext uri="{BB962C8B-B14F-4D97-AF65-F5344CB8AC3E}">
        <p14:creationId xmlns:p14="http://schemas.microsoft.com/office/powerpoint/2010/main" val="20292123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D17D6-121D-4C78-9887-F7B2ACF4F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Analytic Approach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B7530C5-8992-EAEF-1183-D3452BE4C4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70882" y="1787966"/>
            <a:ext cx="9698567" cy="4219753"/>
          </a:xfrm>
        </p:spPr>
      </p:pic>
    </p:spTree>
    <p:extLst>
      <p:ext uri="{BB962C8B-B14F-4D97-AF65-F5344CB8AC3E}">
        <p14:creationId xmlns:p14="http://schemas.microsoft.com/office/powerpoint/2010/main" val="19262751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15C03A-BDF6-F6B0-B50D-13FA2F03B4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67327"/>
          </a:xfrm>
        </p:spPr>
        <p:txBody>
          <a:bodyPr/>
          <a:lstStyle/>
          <a:p>
            <a:r>
              <a:rPr lang="en-IN" dirty="0"/>
              <a:t>WHO  AM I?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70BFD3-09A2-176B-838F-D9D9C84A2C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32452"/>
            <a:ext cx="10515600" cy="4944511"/>
          </a:xfrm>
        </p:spPr>
        <p:txBody>
          <a:bodyPr>
            <a:normAutofit/>
          </a:bodyPr>
          <a:lstStyle/>
          <a:p>
            <a:r>
              <a:rPr lang="en-IN" dirty="0"/>
              <a:t>LinkedIn: https://www.linkedin.com/in/latha-t-k-b21018128/</a:t>
            </a:r>
          </a:p>
          <a:p>
            <a:pPr algn="l" fontAlgn="auto"/>
            <a:r>
              <a:rPr lang="en-IN" b="0" i="0" dirty="0">
                <a:effectLst/>
                <a:latin typeface="-apple-system"/>
              </a:rPr>
              <a:t>Data Science ,AIML</a:t>
            </a:r>
          </a:p>
          <a:p>
            <a:pPr algn="l" fontAlgn="auto"/>
            <a:r>
              <a:rPr lang="en-IN" b="0" i="0" dirty="0">
                <a:effectLst/>
                <a:latin typeface="-apple-system"/>
              </a:rPr>
              <a:t>Data Analysis ,</a:t>
            </a:r>
            <a:r>
              <a:rPr lang="en-IN" b="0" i="0" dirty="0" err="1">
                <a:effectLst/>
                <a:latin typeface="-apple-system"/>
              </a:rPr>
              <a:t>SQL,Pyspark</a:t>
            </a:r>
            <a:endParaRPr lang="en-IN" b="0" i="0" dirty="0">
              <a:effectLst/>
              <a:latin typeface="-apple-system"/>
            </a:endParaRPr>
          </a:p>
          <a:p>
            <a:pPr algn="l" fontAlgn="auto"/>
            <a:r>
              <a:rPr lang="en-IN" b="0" i="0" dirty="0">
                <a:effectLst/>
                <a:latin typeface="-apple-system"/>
              </a:rPr>
              <a:t>Data Visualization ,</a:t>
            </a:r>
            <a:r>
              <a:rPr lang="en-IN" b="0" i="0" dirty="0" err="1">
                <a:effectLst/>
                <a:latin typeface="-apple-system"/>
              </a:rPr>
              <a:t>PowerBI,Tableau</a:t>
            </a:r>
            <a:endParaRPr lang="en-IN" b="0" i="0" dirty="0">
              <a:effectLst/>
              <a:latin typeface="-apple-system"/>
            </a:endParaRPr>
          </a:p>
          <a:p>
            <a:pPr algn="l" fontAlgn="auto"/>
            <a:r>
              <a:rPr lang="en-IN" b="0" i="0" dirty="0">
                <a:effectLst/>
                <a:latin typeface="-apple-system"/>
              </a:rPr>
              <a:t>Natural Language Processing (NLP) </a:t>
            </a:r>
          </a:p>
          <a:p>
            <a:pPr algn="l" fontAlgn="auto"/>
            <a:r>
              <a:rPr lang="en-IN" b="0" i="0" dirty="0">
                <a:effectLst/>
                <a:latin typeface="-apple-system"/>
              </a:rPr>
              <a:t>Computer Vision</a:t>
            </a:r>
          </a:p>
          <a:p>
            <a:pPr algn="l" fontAlgn="auto"/>
            <a:r>
              <a:rPr lang="en-IN" dirty="0">
                <a:latin typeface="-apple-system"/>
              </a:rPr>
              <a:t>Generative </a:t>
            </a:r>
            <a:r>
              <a:rPr lang="en-IN" dirty="0" err="1">
                <a:latin typeface="-apple-system"/>
              </a:rPr>
              <a:t>AI,Prompt</a:t>
            </a:r>
            <a:r>
              <a:rPr lang="en-IN" dirty="0">
                <a:latin typeface="-apple-system"/>
              </a:rPr>
              <a:t> Engineering</a:t>
            </a:r>
          </a:p>
          <a:p>
            <a:pPr algn="l" fontAlgn="auto"/>
            <a:r>
              <a:rPr lang="en-IN" b="0" i="0" dirty="0" err="1">
                <a:effectLst/>
                <a:latin typeface="-apple-system"/>
              </a:rPr>
              <a:t>BigData</a:t>
            </a:r>
            <a:r>
              <a:rPr lang="en-IN" b="0" i="0" dirty="0">
                <a:effectLst/>
                <a:latin typeface="-apple-system"/>
              </a:rPr>
              <a:t> and Data Engineering</a:t>
            </a:r>
          </a:p>
        </p:txBody>
      </p:sp>
    </p:spTree>
    <p:extLst>
      <p:ext uri="{BB962C8B-B14F-4D97-AF65-F5344CB8AC3E}">
        <p14:creationId xmlns:p14="http://schemas.microsoft.com/office/powerpoint/2010/main" val="36648014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FA9606-9FAB-4E5A-8254-C6570E92E5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Supervised Learning</a:t>
            </a:r>
            <a:endParaRPr lang="en-IN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FA990FA-9B9C-463D-8B47-7D4B386E60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91853" y="1558911"/>
            <a:ext cx="9101859" cy="4579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7101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549303-5235-48A1-A321-C0A8214235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1464817"/>
            <a:ext cx="8229600" cy="319596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Machine Learning</a:t>
            </a:r>
            <a:br>
              <a:rPr lang="en-US" dirty="0"/>
            </a:b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FEF002-4ECE-4C2A-A315-832E023E55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buFont typeface="Wingdings" panose="05000000000000000000" pitchFamily="2" charset="2"/>
              <a:buChar char="q"/>
            </a:pPr>
            <a:r>
              <a:rPr lang="en-US" dirty="0"/>
              <a:t>Supervised Learning</a:t>
            </a:r>
          </a:p>
          <a:p>
            <a:pPr marL="793731" lvl="1" indent="-285744">
              <a:buFont typeface="Wingdings" panose="05000000000000000000" pitchFamily="2" charset="2"/>
              <a:buChar char="q"/>
            </a:pPr>
            <a:endParaRPr lang="en-US" dirty="0"/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/>
              <a:t>Unsupervised Learning</a:t>
            </a:r>
          </a:p>
          <a:p>
            <a:pPr marL="507987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55668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D17D6-121D-4C78-9887-F7B2ACF4F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Data understanding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B4834B-9A37-4748-BE43-486448E86A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Qualitative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Quantitative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 Discrete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Continuous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Categorical 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Ordinal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461610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D8BDD8-0161-45B5-965C-A12C9368B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Data preparation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6EDD8D-4BAD-4CEA-A6F8-C76D02E2B9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Missing Values</a:t>
            </a:r>
          </a:p>
          <a:p>
            <a:r>
              <a:rPr lang="en-US" dirty="0"/>
              <a:t>Outliers</a:t>
            </a:r>
          </a:p>
          <a:p>
            <a:r>
              <a:rPr lang="en-US" dirty="0"/>
              <a:t>Handling Categorical variables</a:t>
            </a:r>
          </a:p>
          <a:p>
            <a:r>
              <a:rPr lang="en-US" dirty="0"/>
              <a:t>Redundancy in data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995171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791A3-9A6F-45E4-8DAA-F30D02D4EC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002060"/>
                </a:solidFill>
                <a:highlight>
                  <a:srgbClr val="C0C0C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Data Science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7D93125-4605-4C66-894D-E716E2DB03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5739" y="1897580"/>
            <a:ext cx="10415839" cy="4822817"/>
          </a:xfrm>
        </p:spPr>
      </p:pic>
    </p:spTree>
    <p:extLst>
      <p:ext uri="{BB962C8B-B14F-4D97-AF65-F5344CB8AC3E}">
        <p14:creationId xmlns:p14="http://schemas.microsoft.com/office/powerpoint/2010/main" val="31673350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7D81F-FBAD-47E0-9A12-455FDE84B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Machine Learning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4279D7-CED7-4258-A8B3-1883F583D9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1E07A3-E1EF-48BF-A81B-815D8A070B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7874" y="1403110"/>
            <a:ext cx="9960173" cy="4894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2276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DE6D4B-B662-4912-8BB8-AFF2D6BC69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905522"/>
            <a:ext cx="8229600" cy="798991"/>
          </a:xfrm>
        </p:spPr>
        <p:txBody>
          <a:bodyPr>
            <a:normAutofit/>
          </a:bodyPr>
          <a:lstStyle/>
          <a:p>
            <a:r>
              <a:rPr lang="en-US" sz="2700" dirty="0">
                <a:solidFill>
                  <a:srgbClr val="002060"/>
                </a:solidFill>
                <a:highlight>
                  <a:srgbClr val="C0C0C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Applications in Manufacturing</a:t>
            </a:r>
            <a:endParaRPr lang="en-IN" sz="2700" dirty="0">
              <a:solidFill>
                <a:srgbClr val="002060"/>
              </a:solidFill>
              <a:highlight>
                <a:srgbClr val="C0C0C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047F68-E3E9-403B-B3FA-FB00013A70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Price Optimization</a:t>
            </a:r>
          </a:p>
          <a:p>
            <a:pPr marL="0" indent="0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Predictive Analytics</a:t>
            </a:r>
          </a:p>
          <a:p>
            <a:pPr marL="0" indent="0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Demand Forecasting and Inventory Management</a:t>
            </a:r>
          </a:p>
          <a:p>
            <a:pPr marL="0" indent="0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Supply Chain Management</a:t>
            </a:r>
          </a:p>
          <a:p>
            <a:pPr marL="0" indent="0">
              <a:buNone/>
            </a:pP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36276865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CCEA4B-4060-4C7F-917E-08B69F38D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878890"/>
            <a:ext cx="8229600" cy="721311"/>
          </a:xfrm>
        </p:spPr>
        <p:txBody>
          <a:bodyPr>
            <a:normAutofit/>
          </a:bodyPr>
          <a:lstStyle/>
          <a:p>
            <a:r>
              <a:rPr lang="en-US" sz="2700" dirty="0">
                <a:solidFill>
                  <a:srgbClr val="002060"/>
                </a:solidFill>
                <a:highlight>
                  <a:srgbClr val="C0C0C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Applications in Retail and E-Commerce</a:t>
            </a:r>
            <a:endParaRPr lang="en-IN" sz="2700" dirty="0">
              <a:solidFill>
                <a:srgbClr val="002060"/>
              </a:solidFill>
              <a:highlight>
                <a:srgbClr val="C0C0C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1C0AB3-95B2-4B85-AF9D-B06CCF8AD2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2400" dirty="0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Market Basket Analysis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2400" dirty="0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Warranty analytics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2400" dirty="0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Price Optimization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2400" dirty="0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Inventory Management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2400" dirty="0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Location of new stores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2400" dirty="0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Customer sentiment analysis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8084790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0CB6F5-9E7A-4A03-AF45-AC20489091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949913"/>
            <a:ext cx="8229600" cy="650289"/>
          </a:xfrm>
        </p:spPr>
        <p:txBody>
          <a:bodyPr>
            <a:normAutofit/>
          </a:bodyPr>
          <a:lstStyle/>
          <a:p>
            <a:r>
              <a:rPr lang="en-US" sz="3000" dirty="0">
                <a:solidFill>
                  <a:srgbClr val="002060"/>
                </a:solidFill>
                <a:highlight>
                  <a:srgbClr val="C0C0C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Applications in Education</a:t>
            </a:r>
            <a:endParaRPr lang="en-IN" sz="3000" dirty="0">
              <a:solidFill>
                <a:srgbClr val="002060"/>
              </a:solidFill>
              <a:highlight>
                <a:srgbClr val="C0C0C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C1A6FD-4297-4931-B6DA-CB61FEB317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Improve Adaptive Learning</a:t>
            </a:r>
          </a:p>
          <a:p>
            <a:pPr marL="0" indent="0">
              <a:buNone/>
            </a:pP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Better Assessment of Teachers</a:t>
            </a:r>
          </a:p>
          <a:p>
            <a:pPr marL="0" indent="0">
              <a:buNone/>
            </a:pP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Improve Student’s Performance</a:t>
            </a:r>
          </a:p>
          <a:p>
            <a:pPr marL="0" indent="0">
              <a:buNone/>
            </a:pP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Better Parent Involvement</a:t>
            </a:r>
          </a:p>
          <a:p>
            <a:pPr>
              <a:buFont typeface="Wingdings" panose="05000000000000000000" pitchFamily="2" charset="2"/>
              <a:buChar char="Ø"/>
            </a:pP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4653151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91A0E3-52EA-419D-8D1B-3F0D0E7CE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914402"/>
            <a:ext cx="8229600" cy="612559"/>
          </a:xfrm>
        </p:spPr>
        <p:txBody>
          <a:bodyPr>
            <a:normAutofit/>
          </a:bodyPr>
          <a:lstStyle/>
          <a:p>
            <a:r>
              <a:rPr lang="en-US" sz="3000" dirty="0">
                <a:solidFill>
                  <a:srgbClr val="002060"/>
                </a:solidFill>
                <a:highlight>
                  <a:srgbClr val="C0C0C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Other Applications</a:t>
            </a:r>
            <a:endParaRPr lang="en-IN" sz="3000" dirty="0">
              <a:solidFill>
                <a:srgbClr val="002060"/>
              </a:solidFill>
              <a:highlight>
                <a:srgbClr val="C0C0C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4B54F6-04ED-491B-B8A2-055ED9D8F6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griculture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Customer Service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Airline Route Planning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Product Recommendation Systems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Digital marketing and Advertising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Internet Search</a:t>
            </a:r>
          </a:p>
        </p:txBody>
      </p:sp>
    </p:spTree>
    <p:extLst>
      <p:ext uri="{BB962C8B-B14F-4D97-AF65-F5344CB8AC3E}">
        <p14:creationId xmlns:p14="http://schemas.microsoft.com/office/powerpoint/2010/main" val="11121136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663A5-C44B-493D-9AA4-15D228167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4000" dirty="0">
                <a:solidFill>
                  <a:srgbClr val="002060"/>
                </a:solidFill>
                <a:highlight>
                  <a:srgbClr val="C0C0C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1C6F83-3478-46A4-A368-DCEFA66837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3200" dirty="0">
                <a:latin typeface="Algerian" panose="04020705040A02060702" pitchFamily="82" charset="0"/>
              </a:rPr>
              <a:t>Types of Analytics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3200" dirty="0">
                <a:latin typeface="Algerian" panose="04020705040A02060702" pitchFamily="82" charset="0"/>
              </a:rPr>
              <a:t>Steps in a ML Project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3200" dirty="0">
                <a:latin typeface="Algerian" panose="04020705040A02060702" pitchFamily="82" charset="0"/>
              </a:rPr>
              <a:t>Supervised and Unsupervised Learning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3200" dirty="0">
                <a:latin typeface="Algerian" panose="04020705040A02060702" pitchFamily="82" charset="0"/>
              </a:rPr>
              <a:t>Regression and Classification</a:t>
            </a:r>
          </a:p>
          <a:p>
            <a:pPr marL="118530" indent="0">
              <a:lnSpc>
                <a:spcPct val="150000"/>
              </a:lnSpc>
              <a:buNone/>
            </a:pPr>
            <a:br>
              <a:rPr lang="en-US" sz="3200" dirty="0">
                <a:latin typeface="Algerian" panose="04020705040A02060702" pitchFamily="82" charset="0"/>
              </a:rPr>
            </a:br>
            <a:endParaRPr lang="en-IN" sz="3200" dirty="0">
              <a:latin typeface="Algerian" panose="04020705040A02060702" pitchFamily="82" charset="0"/>
            </a:endParaRPr>
          </a:p>
          <a:p>
            <a:pPr marL="0" indent="0">
              <a:lnSpc>
                <a:spcPct val="150000"/>
              </a:lnSpc>
              <a:buNone/>
            </a:pPr>
            <a:endParaRPr lang="en-IN" sz="3200" dirty="0"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06833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357ED7-DA9D-4B20-90F1-B69F7879B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2687" y="790669"/>
            <a:ext cx="6968411" cy="669972"/>
          </a:xfrm>
        </p:spPr>
        <p:txBody>
          <a:bodyPr>
            <a:noAutofit/>
          </a:bodyPr>
          <a:lstStyle/>
          <a:p>
            <a:r>
              <a:rPr lang="en-US" sz="3200" dirty="0">
                <a:solidFill>
                  <a:srgbClr val="002060"/>
                </a:solidFill>
                <a:highlight>
                  <a:srgbClr val="C0C0C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Applications in Finance</a:t>
            </a:r>
            <a:endParaRPr lang="en-IN" sz="3200" dirty="0">
              <a:solidFill>
                <a:srgbClr val="002060"/>
              </a:solidFill>
              <a:highlight>
                <a:srgbClr val="C0C0C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9AEBC50-02DC-4B1F-ADED-1727777404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12688" y="1636267"/>
            <a:ext cx="6495065" cy="3727804"/>
          </a:xfrm>
        </p:spPr>
      </p:pic>
    </p:spTree>
    <p:extLst>
      <p:ext uri="{BB962C8B-B14F-4D97-AF65-F5344CB8AC3E}">
        <p14:creationId xmlns:p14="http://schemas.microsoft.com/office/powerpoint/2010/main" val="29551774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9B4956-1D4B-4B3E-835E-11889DBD30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949913"/>
            <a:ext cx="8229600" cy="1020931"/>
          </a:xfrm>
        </p:spPr>
        <p:txBody>
          <a:bodyPr>
            <a:normAutofit/>
          </a:bodyPr>
          <a:lstStyle/>
          <a:p>
            <a:r>
              <a:rPr lang="en-US" sz="2700" dirty="0">
                <a:solidFill>
                  <a:srgbClr val="002060"/>
                </a:solidFill>
                <a:highlight>
                  <a:srgbClr val="C0C0C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Career opportunities</a:t>
            </a:r>
            <a:endParaRPr lang="en-IN" sz="2700" dirty="0">
              <a:solidFill>
                <a:srgbClr val="002060"/>
              </a:solidFill>
              <a:highlight>
                <a:srgbClr val="C0C0C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EF0281-41DD-4843-B699-4849CD1E3E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322993" y="2365409"/>
            <a:ext cx="3652999" cy="3542680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IN" sz="18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Business Intelligence Analyst   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18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Analyst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18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Scientist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18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Engineer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18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Quantitative Analyst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18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Analytics Consultant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18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Operations Analyst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18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Marketing Analyst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18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Transportation Logistics Specialist</a:t>
            </a:r>
          </a:p>
          <a:p>
            <a:pPr>
              <a:buFont typeface="Wingdings" panose="05000000000000000000" pitchFamily="2" charset="2"/>
              <a:buChar char="Ø"/>
            </a:pPr>
            <a:endParaRPr lang="en-IN" sz="1867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1867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22FA44-58AD-420A-859D-F4B3C83035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14607" y="2370257"/>
            <a:ext cx="3366491" cy="3026827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18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Big data Engineer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8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Artificial Intelligence researcher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8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Machine Learning Engineer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8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 Scientist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8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 Data Analyst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8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 Engineer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8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Robotics Scientist</a:t>
            </a:r>
          </a:p>
          <a:p>
            <a:pPr>
              <a:buFont typeface="Wingdings" panose="05000000000000000000" pitchFamily="2" charset="2"/>
              <a:buChar char="Ø"/>
            </a:pPr>
            <a:endParaRPr lang="en-IN" sz="1867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754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C753CF7-F088-CB59-9CBC-AF559C9A58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         Questions ????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7E2A523-8334-8BD0-3C86-B36EEF4E28E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389039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1D9FF-095D-309D-EACA-8E0C790DF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Data?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D61A1C-FD52-2F83-BF3B-94E65BB39B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Information + Noise</a:t>
            </a:r>
          </a:p>
          <a:p>
            <a:endParaRPr lang="en-IN" dirty="0"/>
          </a:p>
          <a:p>
            <a:r>
              <a:rPr lang="en-IN" dirty="0"/>
              <a:t>Information(useful)</a:t>
            </a:r>
          </a:p>
          <a:p>
            <a:endParaRPr lang="en-IN" dirty="0"/>
          </a:p>
          <a:p>
            <a:r>
              <a:rPr lang="en-IN" dirty="0"/>
              <a:t>75% -&gt;Try to get 100%</a:t>
            </a:r>
          </a:p>
          <a:p>
            <a:endParaRPr lang="en-IN" dirty="0"/>
          </a:p>
          <a:p>
            <a:r>
              <a:rPr lang="en-IN" dirty="0"/>
              <a:t>Possible? NO</a:t>
            </a:r>
          </a:p>
        </p:txBody>
      </p:sp>
    </p:spTree>
    <p:extLst>
      <p:ext uri="{BB962C8B-B14F-4D97-AF65-F5344CB8AC3E}">
        <p14:creationId xmlns:p14="http://schemas.microsoft.com/office/powerpoint/2010/main" val="11790939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663A5-C44B-493D-9AA4-15D228167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4000" dirty="0">
                <a:solidFill>
                  <a:srgbClr val="002060"/>
                </a:solidFill>
                <a:highlight>
                  <a:srgbClr val="C0C0C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Types of Analytics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1C6F83-3478-46A4-A368-DCEFA66837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200000"/>
              </a:lnSpc>
              <a:buNone/>
            </a:pPr>
            <a:r>
              <a:rPr lang="en-US" b="0" i="0" dirty="0">
                <a:effectLst/>
                <a:latin typeface="Google Sans"/>
              </a:rPr>
              <a:t>In today's data-driven world, information is king. But raw data itself isn't enough. 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US" b="0" i="0" dirty="0">
                <a:effectLst/>
                <a:latin typeface="Google Sans"/>
              </a:rPr>
              <a:t>We need to analyze it to extract insights and make informed decisions</a:t>
            </a:r>
            <a:endParaRPr lang="en-IN" dirty="0"/>
          </a:p>
          <a:p>
            <a:pPr marL="0" indent="0">
              <a:lnSpc>
                <a:spcPct val="200000"/>
              </a:lnSpc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298099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99438-CCDB-9E3C-8356-644AE1054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1AD59A5-BF47-136D-1090-6A84AEE10C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6529" y="241637"/>
            <a:ext cx="6098031" cy="4071944"/>
          </a:xfrm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395BC0EE-D2C1-9A84-504D-8736DD18F1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3121" y="4313581"/>
            <a:ext cx="7119533" cy="2431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910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D1734A-66AF-9062-5F67-8B799B43A2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3426" y="365126"/>
            <a:ext cx="7961244" cy="877265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5C6A97E-6ADE-2792-1E91-5E6F32BDAC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6835" y="365126"/>
            <a:ext cx="5703875" cy="4009654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BFBE9A3-F82E-CAF3-5DED-9119B8141F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0094" y="365126"/>
            <a:ext cx="5145071" cy="285515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AB7D31B-578C-94BF-063F-154722C54C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2792" y="4318950"/>
            <a:ext cx="7404651" cy="2514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29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657C5-0842-C72E-C973-6BC403AF32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Check!!!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DFBDF7-163B-059B-2A7B-ABFB8A67DB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Is the data organized into rows and columns?</a:t>
            </a:r>
          </a:p>
          <a:p>
            <a:r>
              <a:rPr lang="en-US" dirty="0"/>
              <a:t> Does the data follow a consistent format throughout?</a:t>
            </a:r>
          </a:p>
          <a:p>
            <a:r>
              <a:rPr lang="en-US" dirty="0"/>
              <a:t> Can the data be easily queried using a structured query language (SQL) or similar?</a:t>
            </a:r>
          </a:p>
          <a:p>
            <a:r>
              <a:rPr lang="en-US" b="0" i="0" dirty="0">
                <a:effectLst/>
                <a:latin typeface="Söhne Mono"/>
              </a:rPr>
              <a:t>Does the data lack a predefined structure or format?  </a:t>
            </a:r>
          </a:p>
          <a:p>
            <a:r>
              <a:rPr lang="en-US" b="0" i="0" dirty="0">
                <a:effectLst/>
                <a:latin typeface="Söhne Mono"/>
              </a:rPr>
              <a:t>Is the data primarily composed of free-form text or multimedia content? </a:t>
            </a:r>
          </a:p>
          <a:p>
            <a:r>
              <a:rPr lang="en-US" b="0" i="0" dirty="0">
                <a:effectLst/>
                <a:latin typeface="Söhne Mono"/>
              </a:rPr>
              <a:t>Is the organization of the data irregular or unpredictable?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775302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4E84EF3-16DB-2172-4BB4-53469314A3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6591" y="186488"/>
            <a:ext cx="4718809" cy="3161337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D0E8227-8E3A-A013-D46F-6497070CE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9324" y="230231"/>
            <a:ext cx="4718808" cy="31219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173A82C-17FE-B2AB-1C35-ADDA4FACD6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28131" y="198190"/>
            <a:ext cx="2149129" cy="323081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CDCC2D2-D532-9CAE-4248-E07E3DA912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2101" y="3688751"/>
            <a:ext cx="4556293" cy="298276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D98A9D6-98EA-52E6-C16A-AE6D4A3F56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43608" y="3631151"/>
            <a:ext cx="4556291" cy="3001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7811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986</TotalTime>
  <Words>675</Words>
  <Application>Microsoft Office PowerPoint</Application>
  <PresentationFormat>Widescreen</PresentationFormat>
  <Paragraphs>126</Paragraphs>
  <Slides>32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3" baseType="lpstr">
      <vt:lpstr>Algerian</vt:lpstr>
      <vt:lpstr>-apple-system</vt:lpstr>
      <vt:lpstr>Arial</vt:lpstr>
      <vt:lpstr>Calibri</vt:lpstr>
      <vt:lpstr>Calibri Light</vt:lpstr>
      <vt:lpstr>Google Sans</vt:lpstr>
      <vt:lpstr>Söhne</vt:lpstr>
      <vt:lpstr>Söhne Mono</vt:lpstr>
      <vt:lpstr>Times New Roman</vt:lpstr>
      <vt:lpstr>Wingdings</vt:lpstr>
      <vt:lpstr>Office Theme</vt:lpstr>
      <vt:lpstr>AI IN PROD- Premalatha T</vt:lpstr>
      <vt:lpstr>WHO  AM I?</vt:lpstr>
      <vt:lpstr>Agenda</vt:lpstr>
      <vt:lpstr>Data?</vt:lpstr>
      <vt:lpstr>Types of Analytics</vt:lpstr>
      <vt:lpstr>PowerPoint Presentation</vt:lpstr>
      <vt:lpstr>PowerPoint Presentation</vt:lpstr>
      <vt:lpstr>Check!!!</vt:lpstr>
      <vt:lpstr>PowerPoint Presentation</vt:lpstr>
      <vt:lpstr>PowerPoint Presentation</vt:lpstr>
      <vt:lpstr>Scenario</vt:lpstr>
      <vt:lpstr>Analytics?</vt:lpstr>
      <vt:lpstr>Analytics?</vt:lpstr>
      <vt:lpstr>Analytics?</vt:lpstr>
      <vt:lpstr>Analytics?</vt:lpstr>
      <vt:lpstr>Data Science/Machine Learning</vt:lpstr>
      <vt:lpstr>Problem Statement</vt:lpstr>
      <vt:lpstr>Analytic Approach</vt:lpstr>
      <vt:lpstr>Analytic Approach</vt:lpstr>
      <vt:lpstr>Supervised Learning</vt:lpstr>
      <vt:lpstr>Machine Learning </vt:lpstr>
      <vt:lpstr>Data understanding</vt:lpstr>
      <vt:lpstr>Data preparation</vt:lpstr>
      <vt:lpstr>Data Science</vt:lpstr>
      <vt:lpstr>Machine Learning</vt:lpstr>
      <vt:lpstr>Applications in Manufacturing</vt:lpstr>
      <vt:lpstr>Applications in Retail and E-Commerce</vt:lpstr>
      <vt:lpstr>Applications in Education</vt:lpstr>
      <vt:lpstr>Other Applications</vt:lpstr>
      <vt:lpstr>Applications in Finance</vt:lpstr>
      <vt:lpstr>Career opportunities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Learning-Premalatha T</dc:title>
  <dc:creator>Prema latha</dc:creator>
  <cp:lastModifiedBy>PL T</cp:lastModifiedBy>
  <cp:revision>7</cp:revision>
  <dcterms:created xsi:type="dcterms:W3CDTF">2023-05-08T05:50:02Z</dcterms:created>
  <dcterms:modified xsi:type="dcterms:W3CDTF">2024-12-08T15:16:43Z</dcterms:modified>
</cp:coreProperties>
</file>